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30"/>
      <p:bold r:id="rId31"/>
      <p:italic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Nunito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7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jpg>
</file>

<file path=ppt/media/image7.g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Shape 3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Shape 3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Shape 3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Shape 3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Shape 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Shape 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Shape 18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Shape 1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Shape 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Shape 26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Shape 2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Shape 30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Shape 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Shape 1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Shape 11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Shape 1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Shape 4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Shape 4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Shape 4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Shape 8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Shape 8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Shape 8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Shape 89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Shape 9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parkfun.com/products/12577" TargetMode="External"/><Relationship Id="rId3" Type="http://schemas.openxmlformats.org/officeDocument/2006/relationships/hyperlink" Target="https://www.sparkfun.com/products/10336" TargetMode="External"/><Relationship Id="rId7" Type="http://schemas.openxmlformats.org/officeDocument/2006/relationships/hyperlink" Target="http://wcours.gel.ulaval.ca/2015/h/GEL3014/default/8fichiers/fichiers/Servo_HS422.pdf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fatlion.com/sailplanes/servos.html" TargetMode="External"/><Relationship Id="rId5" Type="http://schemas.openxmlformats.org/officeDocument/2006/relationships/hyperlink" Target="http://www.spygearco.net/shop/surveillance-cameras/hidden-cameras/magendara-wifi-camera-mini-wireless-camera-1080p-camera-with-motion-detection/" TargetMode="External"/><Relationship Id="rId4" Type="http://schemas.openxmlformats.org/officeDocument/2006/relationships/hyperlink" Target="http://www.st.com/en/motor-drivers/l298.html" TargetMode="External"/><Relationship Id="rId9" Type="http://schemas.openxmlformats.org/officeDocument/2006/relationships/hyperlink" Target="http://www.ti.com/lit/ug/slau533d/slau533d.pdf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processors.wiki.ti.com/index.php/File:MSP-EXP430F5529LP_QSG_PinOut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pololu.com/product/1134/specs" TargetMode="External"/><Relationship Id="rId4" Type="http://schemas.openxmlformats.org/officeDocument/2006/relationships/hyperlink" Target="https://www.adafruit.com/product/1927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710275" y="1822825"/>
            <a:ext cx="56502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Autonomous Flag Finder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Burnout Squad</a:t>
            </a:r>
            <a:endParaRPr sz="3000"/>
          </a:p>
        </p:txBody>
      </p:sp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1858700" y="3413144"/>
            <a:ext cx="53613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McCutcheon: Project Manager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Koblah: Hardware Design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Bates: Software Design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819150" y="2158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MAGENDARA WIFI Camera</a:t>
            </a:r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10" name="Shape 210"/>
          <p:cNvSpPr txBox="1"/>
          <p:nvPr/>
        </p:nvSpPr>
        <p:spPr>
          <a:xfrm>
            <a:off x="209950" y="4629250"/>
            <a:ext cx="26241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3925" y="823763"/>
            <a:ext cx="3356480" cy="297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9050" y="880850"/>
            <a:ext cx="3522076" cy="30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Shape 213"/>
          <p:cNvSpPr txBox="1"/>
          <p:nvPr/>
        </p:nvSpPr>
        <p:spPr>
          <a:xfrm>
            <a:off x="3259950" y="3953850"/>
            <a:ext cx="26241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Dimensions and Layout [3]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MAGENDARA WIFI Camera</a:t>
            </a:r>
            <a:endParaRPr/>
          </a:p>
        </p:txBody>
      </p:sp>
      <p:sp>
        <p:nvSpPr>
          <p:cNvPr id="219" name="Shape 21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20" name="Shape 220"/>
          <p:cNvSpPr txBox="1"/>
          <p:nvPr/>
        </p:nvSpPr>
        <p:spPr>
          <a:xfrm>
            <a:off x="209950" y="4629250"/>
            <a:ext cx="26241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  <p:sp>
        <p:nvSpPr>
          <p:cNvPr id="221" name="Shape 221"/>
          <p:cNvSpPr txBox="1"/>
          <p:nvPr/>
        </p:nvSpPr>
        <p:spPr>
          <a:xfrm>
            <a:off x="918175" y="1477975"/>
            <a:ext cx="7202700" cy="29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Video Format: AVI 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Video Coding: H.264 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Video Resolution 1280x720 30fps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Cycle Record: Yes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Supports Max: Capacity 128GB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Battery Actual: Capacity 480 mAh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1111"/>
                </a:solidFill>
                <a:highlight>
                  <a:srgbClr val="FFFFFF"/>
                </a:highlight>
              </a:rPr>
              <a:t>Item Weight: </a:t>
            </a: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0.8 ounces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1700"/>
              </a:spcBef>
              <a:spcAft>
                <a:spcPts val="0"/>
              </a:spcAft>
              <a:buNone/>
            </a:pP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222" name="Shape 222"/>
          <p:cNvSpPr/>
          <p:nvPr/>
        </p:nvSpPr>
        <p:spPr>
          <a:xfrm>
            <a:off x="3093225" y="1968250"/>
            <a:ext cx="548700" cy="1440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4083550" y="2352400"/>
            <a:ext cx="548700" cy="1440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3344550" y="3788450"/>
            <a:ext cx="548700" cy="1440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title"/>
          </p:nvPr>
        </p:nvSpPr>
        <p:spPr>
          <a:xfrm>
            <a:off x="819150" y="2391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HS-422 Servo Motor</a:t>
            </a:r>
            <a:endParaRPr/>
          </a:p>
        </p:txBody>
      </p:sp>
      <p:sp>
        <p:nvSpPr>
          <p:cNvPr id="230" name="Shape 23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31" name="Shape 231"/>
          <p:cNvSpPr txBox="1"/>
          <p:nvPr/>
        </p:nvSpPr>
        <p:spPr>
          <a:xfrm>
            <a:off x="260475" y="4629250"/>
            <a:ext cx="22626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913" y="924750"/>
            <a:ext cx="2775075" cy="25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Shape 2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3975" y="1000938"/>
            <a:ext cx="5751600" cy="256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Shape 234"/>
          <p:cNvSpPr txBox="1"/>
          <p:nvPr/>
        </p:nvSpPr>
        <p:spPr>
          <a:xfrm>
            <a:off x="503950" y="3390250"/>
            <a:ext cx="2505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Yellow signal indicates signal cable for pulse</a:t>
            </a:r>
            <a:endParaRPr sz="1200"/>
          </a:p>
        </p:txBody>
      </p:sp>
      <p:sp>
        <p:nvSpPr>
          <p:cNvPr id="235" name="Shape 235"/>
          <p:cNvSpPr txBox="1"/>
          <p:nvPr/>
        </p:nvSpPr>
        <p:spPr>
          <a:xfrm>
            <a:off x="3279125" y="3490250"/>
            <a:ext cx="5481300" cy="5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Ideal period of 20ms with pulse width between 1ms and 2ms. Angles used were approximately 0 degrees, 90 degrees and 180 degrees</a:t>
            </a:r>
            <a:endParaRPr sz="1200"/>
          </a:p>
        </p:txBody>
      </p:sp>
      <p:sp>
        <p:nvSpPr>
          <p:cNvPr id="236" name="Shape 236"/>
          <p:cNvSpPr/>
          <p:nvPr/>
        </p:nvSpPr>
        <p:spPr>
          <a:xfrm>
            <a:off x="6329100" y="3331375"/>
            <a:ext cx="419100" cy="1071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19150" y="3895950"/>
            <a:ext cx="18051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Wiring Scheme [4]</a:t>
            </a:r>
            <a:endParaRPr/>
          </a:p>
        </p:txBody>
      </p:sp>
      <p:sp>
        <p:nvSpPr>
          <p:cNvPr id="238" name="Shape 238"/>
          <p:cNvSpPr txBox="1"/>
          <p:nvPr/>
        </p:nvSpPr>
        <p:spPr>
          <a:xfrm>
            <a:off x="4975925" y="4011950"/>
            <a:ext cx="20877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Specifications [5]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>
            <a:spLocks noGrp="1"/>
          </p:cNvSpPr>
          <p:nvPr>
            <p:ph type="title"/>
          </p:nvPr>
        </p:nvSpPr>
        <p:spPr>
          <a:xfrm>
            <a:off x="747825" y="5781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Bluetooth Smirf</a:t>
            </a:r>
            <a:endParaRPr/>
          </a:p>
        </p:txBody>
      </p:sp>
      <p:sp>
        <p:nvSpPr>
          <p:cNvPr id="244" name="Shape 24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075" y="1275125"/>
            <a:ext cx="7691175" cy="319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Shape 2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9000" y="1275125"/>
            <a:ext cx="2076975" cy="20769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Shape 247"/>
          <p:cNvSpPr txBox="1"/>
          <p:nvPr/>
        </p:nvSpPr>
        <p:spPr>
          <a:xfrm>
            <a:off x="260475" y="4576675"/>
            <a:ext cx="22626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  <p:sp>
        <p:nvSpPr>
          <p:cNvPr id="248" name="Shape 248"/>
          <p:cNvSpPr txBox="1"/>
          <p:nvPr/>
        </p:nvSpPr>
        <p:spPr>
          <a:xfrm>
            <a:off x="3046100" y="3939700"/>
            <a:ext cx="2425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Specifications [6]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209950" y="1941975"/>
            <a:ext cx="291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MSP430F5529</a:t>
            </a:r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55" name="Shape 255"/>
          <p:cNvSpPr txBox="1"/>
          <p:nvPr/>
        </p:nvSpPr>
        <p:spPr>
          <a:xfrm>
            <a:off x="209950" y="4618650"/>
            <a:ext cx="2425800" cy="3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pic>
        <p:nvPicPr>
          <p:cNvPr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0600" y="238100"/>
            <a:ext cx="3288950" cy="4159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 txBox="1"/>
          <p:nvPr/>
        </p:nvSpPr>
        <p:spPr>
          <a:xfrm>
            <a:off x="4362175" y="4397675"/>
            <a:ext cx="2425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Launchpad [7]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of F5529 vs G2553 </a:t>
            </a:r>
            <a:endParaRPr/>
          </a:p>
        </p:txBody>
      </p:sp>
      <p:sp>
        <p:nvSpPr>
          <p:cNvPr id="263" name="Shape 26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64" name="Shape 264"/>
          <p:cNvSpPr txBox="1"/>
          <p:nvPr/>
        </p:nvSpPr>
        <p:spPr>
          <a:xfrm>
            <a:off x="198275" y="4630325"/>
            <a:ext cx="2216100" cy="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128 kB Flash Memory vs 16 kB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8 kB RAM vs 512 bytes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40 Pins vs 20 I/O Pins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5 V and 3.3 V Rails vs 3.3 V Rail only</a:t>
            </a:r>
            <a:endParaRPr sz="180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25 MHz System Clock vs 16 MHz System Clock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>
            <a:spLocks noGrp="1"/>
          </p:cNvSpPr>
          <p:nvPr>
            <p:ph type="title"/>
          </p:nvPr>
        </p:nvSpPr>
        <p:spPr>
          <a:xfrm>
            <a:off x="819150" y="202650"/>
            <a:ext cx="75057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MSP430F5529 Pinout</a:t>
            </a:r>
            <a:endParaRPr/>
          </a:p>
        </p:txBody>
      </p:sp>
      <p:sp>
        <p:nvSpPr>
          <p:cNvPr id="271" name="Shape 27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113" y="1062863"/>
            <a:ext cx="8555774" cy="30177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Shape 273"/>
          <p:cNvSpPr txBox="1"/>
          <p:nvPr/>
        </p:nvSpPr>
        <p:spPr>
          <a:xfrm>
            <a:off x="2472600" y="4080625"/>
            <a:ext cx="41988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Pinout Scheme [8]</a:t>
            </a:r>
            <a:endParaRPr/>
          </a:p>
        </p:txBody>
      </p:sp>
      <p:sp>
        <p:nvSpPr>
          <p:cNvPr id="274" name="Shape 274"/>
          <p:cNvSpPr txBox="1"/>
          <p:nvPr/>
        </p:nvSpPr>
        <p:spPr>
          <a:xfrm>
            <a:off x="209950" y="4607000"/>
            <a:ext cx="20526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sp>
        <p:nvSpPr>
          <p:cNvPr id="275" name="Shape 275"/>
          <p:cNvSpPr/>
          <p:nvPr/>
        </p:nvSpPr>
        <p:spPr>
          <a:xfrm>
            <a:off x="294125" y="1073025"/>
            <a:ext cx="988800" cy="3207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Shape 276"/>
          <p:cNvSpPr/>
          <p:nvPr/>
        </p:nvSpPr>
        <p:spPr>
          <a:xfrm>
            <a:off x="7044600" y="1096350"/>
            <a:ext cx="1805400" cy="31875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7" name="Shape 2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950" y="3217050"/>
            <a:ext cx="10668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>
            <a:spLocks noGrp="1"/>
          </p:cNvSpPr>
          <p:nvPr>
            <p:ph type="title"/>
          </p:nvPr>
        </p:nvSpPr>
        <p:spPr>
          <a:xfrm>
            <a:off x="909750" y="1813750"/>
            <a:ext cx="36273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Powering the MSP430F5529</a:t>
            </a:r>
            <a:endParaRPr/>
          </a:p>
        </p:txBody>
      </p:sp>
      <p:sp>
        <p:nvSpPr>
          <p:cNvPr id="283" name="Shape 28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84" name="Shape 284"/>
          <p:cNvSpPr txBox="1"/>
          <p:nvPr/>
        </p:nvSpPr>
        <p:spPr>
          <a:xfrm>
            <a:off x="209950" y="4563300"/>
            <a:ext cx="187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pic>
        <p:nvPicPr>
          <p:cNvPr id="285" name="Shape 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3800" y="325100"/>
            <a:ext cx="2948944" cy="393192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Shape 286"/>
          <p:cNvSpPr txBox="1"/>
          <p:nvPr/>
        </p:nvSpPr>
        <p:spPr>
          <a:xfrm>
            <a:off x="4883775" y="4257025"/>
            <a:ext cx="29490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USB 2.1 A 5200 mAh Powerbank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title"/>
          </p:nvPr>
        </p:nvSpPr>
        <p:spPr>
          <a:xfrm>
            <a:off x="819150" y="1778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Pololu Carrier with Sharp GP2Y0D810Z0F Digital Distance Sensor</a:t>
            </a:r>
            <a:endParaRPr/>
          </a:p>
        </p:txBody>
      </p:sp>
      <p:sp>
        <p:nvSpPr>
          <p:cNvPr id="292" name="Shape 29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93" name="Shape 293"/>
          <p:cNvSpPr txBox="1"/>
          <p:nvPr/>
        </p:nvSpPr>
        <p:spPr>
          <a:xfrm>
            <a:off x="209950" y="4629250"/>
            <a:ext cx="22626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pic>
        <p:nvPicPr>
          <p:cNvPr id="294" name="Shape 2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9325" y="1201925"/>
            <a:ext cx="1300050" cy="296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Shape 295"/>
          <p:cNvSpPr txBox="1"/>
          <p:nvPr/>
        </p:nvSpPr>
        <p:spPr>
          <a:xfrm>
            <a:off x="2251925" y="4210038"/>
            <a:ext cx="16446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</a:rPr>
              <a:t>GND  VIN  OUT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96" name="Shape 296"/>
          <p:cNvSpPr/>
          <p:nvPr/>
        </p:nvSpPr>
        <p:spPr>
          <a:xfrm>
            <a:off x="2140213" y="3656525"/>
            <a:ext cx="1644600" cy="10437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297" name="Shape 297"/>
          <p:cNvCxnSpPr/>
          <p:nvPr/>
        </p:nvCxnSpPr>
        <p:spPr>
          <a:xfrm rot="10800000" flipH="1">
            <a:off x="2595063" y="3920450"/>
            <a:ext cx="34800" cy="3849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98" name="Shape 298"/>
          <p:cNvCxnSpPr/>
          <p:nvPr/>
        </p:nvCxnSpPr>
        <p:spPr>
          <a:xfrm rot="10800000" flipH="1">
            <a:off x="2947650" y="3926300"/>
            <a:ext cx="23400" cy="3732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99" name="Shape 299"/>
          <p:cNvCxnSpPr/>
          <p:nvPr/>
        </p:nvCxnSpPr>
        <p:spPr>
          <a:xfrm rot="10800000">
            <a:off x="3306500" y="3910400"/>
            <a:ext cx="64200" cy="4050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300" name="Shape 3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825" y="1201925"/>
            <a:ext cx="1263048" cy="296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Shape 301"/>
          <p:cNvSpPr/>
          <p:nvPr/>
        </p:nvSpPr>
        <p:spPr>
          <a:xfrm>
            <a:off x="5889950" y="3208025"/>
            <a:ext cx="454800" cy="5247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Shape 302"/>
          <p:cNvSpPr txBox="1"/>
          <p:nvPr/>
        </p:nvSpPr>
        <p:spPr>
          <a:xfrm>
            <a:off x="5702475" y="4163800"/>
            <a:ext cx="6765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</a:rPr>
              <a:t>  LED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303" name="Shape 303"/>
          <p:cNvCxnSpPr>
            <a:endCxn id="301" idx="4"/>
          </p:cNvCxnSpPr>
          <p:nvPr/>
        </p:nvCxnSpPr>
        <p:spPr>
          <a:xfrm rot="10800000" flipH="1">
            <a:off x="6057950" y="3732725"/>
            <a:ext cx="59400" cy="5016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04" name="Shape 304"/>
          <p:cNvSpPr txBox="1"/>
          <p:nvPr/>
        </p:nvSpPr>
        <p:spPr>
          <a:xfrm>
            <a:off x="3720600" y="4315400"/>
            <a:ext cx="1702800" cy="3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Pinout and Sensor LED [9]</a:t>
            </a: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2157700" y="1784475"/>
            <a:ext cx="1399500" cy="17961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6" name="Shape 306"/>
          <p:cNvCxnSpPr>
            <a:endCxn id="305" idx="2"/>
          </p:cNvCxnSpPr>
          <p:nvPr/>
        </p:nvCxnSpPr>
        <p:spPr>
          <a:xfrm rot="10800000" flipH="1">
            <a:off x="1516300" y="2682525"/>
            <a:ext cx="641400" cy="117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07" name="Shape 307"/>
          <p:cNvSpPr txBox="1"/>
          <p:nvPr/>
        </p:nvSpPr>
        <p:spPr>
          <a:xfrm>
            <a:off x="489850" y="2485875"/>
            <a:ext cx="11430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 Sensors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>
            <a:spLocks noGrp="1"/>
          </p:cNvSpPr>
          <p:nvPr>
            <p:ph type="title"/>
          </p:nvPr>
        </p:nvSpPr>
        <p:spPr>
          <a:xfrm>
            <a:off x="819150" y="2157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Pololu Carrier and Sharp Sensor Specs</a:t>
            </a:r>
            <a:endParaRPr/>
          </a:p>
        </p:txBody>
      </p:sp>
      <p:sp>
        <p:nvSpPr>
          <p:cNvPr id="313" name="Shape 31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314" name="Shape 314"/>
          <p:cNvSpPr txBox="1"/>
          <p:nvPr/>
        </p:nvSpPr>
        <p:spPr>
          <a:xfrm>
            <a:off x="209950" y="4563300"/>
            <a:ext cx="2309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pic>
        <p:nvPicPr>
          <p:cNvPr id="315" name="Shape 3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0925" y="891225"/>
            <a:ext cx="5122161" cy="365245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Shape 316"/>
          <p:cNvSpPr/>
          <p:nvPr/>
        </p:nvSpPr>
        <p:spPr>
          <a:xfrm>
            <a:off x="6694725" y="2041075"/>
            <a:ext cx="116700" cy="198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Shape 317"/>
          <p:cNvSpPr/>
          <p:nvPr/>
        </p:nvSpPr>
        <p:spPr>
          <a:xfrm>
            <a:off x="6508100" y="3475650"/>
            <a:ext cx="116700" cy="268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Shape 318"/>
          <p:cNvSpPr/>
          <p:nvPr/>
        </p:nvSpPr>
        <p:spPr>
          <a:xfrm>
            <a:off x="6566425" y="4012175"/>
            <a:ext cx="116700" cy="268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Shape 319"/>
          <p:cNvSpPr txBox="1"/>
          <p:nvPr/>
        </p:nvSpPr>
        <p:spPr>
          <a:xfrm>
            <a:off x="3102300" y="4475450"/>
            <a:ext cx="2939400" cy="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Details [10]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Description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549775" y="1669275"/>
            <a:ext cx="83256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This system is an autonomous robot designed to locate, identify and retrieve flags inside a room or maze.</a:t>
            </a:r>
            <a:endParaRPr sz="1400"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/>
              <a:t>It will utilize a camera and proximity sensors to navigate its environment.</a:t>
            </a:r>
            <a:endParaRPr sz="1400"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/>
              <a:t>The camera will wirelessly communicate with a computer in order to identify flags and retrieve them.</a:t>
            </a:r>
            <a:endParaRPr sz="1400" b="1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b="1"/>
              <a:t>A microcontroller will control the movement of the tank, proximity sensors and servo motors to rotate the camera or retrieve the flags.</a:t>
            </a:r>
            <a:endParaRPr sz="1400" b="1"/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37" name="Shape 137"/>
          <p:cNvSpPr txBox="1"/>
          <p:nvPr/>
        </p:nvSpPr>
        <p:spPr>
          <a:xfrm>
            <a:off x="209950" y="4629250"/>
            <a:ext cx="22626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>
            <a:spLocks noGrp="1"/>
          </p:cNvSpPr>
          <p:nvPr>
            <p:ph type="title"/>
          </p:nvPr>
        </p:nvSpPr>
        <p:spPr>
          <a:xfrm>
            <a:off x="819150" y="2274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Pololu Carrier Schematic</a:t>
            </a:r>
            <a:endParaRPr/>
          </a:p>
        </p:txBody>
      </p:sp>
      <p:sp>
        <p:nvSpPr>
          <p:cNvPr id="325" name="Shape 32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26" name="Shape 3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025" y="1243013"/>
            <a:ext cx="5715000" cy="2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 txBox="1"/>
          <p:nvPr/>
        </p:nvSpPr>
        <p:spPr>
          <a:xfrm>
            <a:off x="209950" y="4551625"/>
            <a:ext cx="2028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sp>
        <p:nvSpPr>
          <p:cNvPr id="328" name="Shape 328"/>
          <p:cNvSpPr txBox="1"/>
          <p:nvPr/>
        </p:nvSpPr>
        <p:spPr>
          <a:xfrm>
            <a:off x="2006875" y="3802225"/>
            <a:ext cx="2169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Pololu Carrier  [10]</a:t>
            </a:r>
            <a:endParaRPr/>
          </a:p>
        </p:txBody>
      </p:sp>
      <p:sp>
        <p:nvSpPr>
          <p:cNvPr id="329" name="Shape 329"/>
          <p:cNvSpPr txBox="1"/>
          <p:nvPr/>
        </p:nvSpPr>
        <p:spPr>
          <a:xfrm>
            <a:off x="6396200" y="3726025"/>
            <a:ext cx="24330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Bottom Left Corner MSP430F5529 Eval Board </a:t>
            </a:r>
            <a:endParaRPr/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[7]</a:t>
            </a:r>
            <a:endParaRPr/>
          </a:p>
        </p:txBody>
      </p:sp>
      <p:pic>
        <p:nvPicPr>
          <p:cNvPr id="330" name="Shape 3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4600" y="1526350"/>
            <a:ext cx="1876192" cy="2199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Shape 331"/>
          <p:cNvSpPr/>
          <p:nvPr/>
        </p:nvSpPr>
        <p:spPr>
          <a:xfrm>
            <a:off x="7155800" y="1749500"/>
            <a:ext cx="1066200" cy="4899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7079600" y="2394675"/>
            <a:ext cx="758100" cy="814500"/>
          </a:xfrm>
          <a:prstGeom prst="ellipse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7079600" y="3246050"/>
            <a:ext cx="1066200" cy="443100"/>
          </a:xfrm>
          <a:prstGeom prst="ellipse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" name="Shape 334"/>
          <p:cNvCxnSpPr>
            <a:stCxn id="333" idx="2"/>
          </p:cNvCxnSpPr>
          <p:nvPr/>
        </p:nvCxnSpPr>
        <p:spPr>
          <a:xfrm rot="10800000">
            <a:off x="5948300" y="3032300"/>
            <a:ext cx="1131300" cy="4353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35" name="Shape 335"/>
          <p:cNvCxnSpPr>
            <a:endCxn id="331" idx="3"/>
          </p:cNvCxnSpPr>
          <p:nvPr/>
        </p:nvCxnSpPr>
        <p:spPr>
          <a:xfrm rot="10800000" flipH="1">
            <a:off x="5971541" y="2167656"/>
            <a:ext cx="1340400" cy="11097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36" name="Shape 336"/>
          <p:cNvCxnSpPr>
            <a:endCxn id="332" idx="2"/>
          </p:cNvCxnSpPr>
          <p:nvPr/>
        </p:nvCxnSpPr>
        <p:spPr>
          <a:xfrm rot="10800000" flipH="1">
            <a:off x="5960000" y="2801925"/>
            <a:ext cx="1119600" cy="67200"/>
          </a:xfrm>
          <a:prstGeom prst="straightConnector1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lg" len="lg"/>
            <a:tailEnd type="triangle" w="lg" len="lg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>
            <a:spLocks noGrp="1"/>
          </p:cNvSpPr>
          <p:nvPr>
            <p:ph type="title"/>
          </p:nvPr>
        </p:nvSpPr>
        <p:spPr>
          <a:xfrm>
            <a:off x="779000" y="3464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342" name="Shape 34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43" name="Shape 343"/>
          <p:cNvSpPr txBox="1"/>
          <p:nvPr/>
        </p:nvSpPr>
        <p:spPr>
          <a:xfrm>
            <a:off x="221600" y="4629250"/>
            <a:ext cx="21462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  <p:pic>
        <p:nvPicPr>
          <p:cNvPr id="344" name="Shape 3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625" y="1034325"/>
            <a:ext cx="8063101" cy="3660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Shape 3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1825" y="346425"/>
            <a:ext cx="1358900" cy="64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>
            <a:spLocks noGrp="1"/>
          </p:cNvSpPr>
          <p:nvPr>
            <p:ph type="title"/>
          </p:nvPr>
        </p:nvSpPr>
        <p:spPr>
          <a:xfrm>
            <a:off x="819150" y="2274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</a:t>
            </a:r>
            <a:endParaRPr/>
          </a:p>
        </p:txBody>
      </p:sp>
      <p:sp>
        <p:nvSpPr>
          <p:cNvPr id="351" name="Shape 35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52" name="Shape 352"/>
          <p:cNvSpPr txBox="1"/>
          <p:nvPr/>
        </p:nvSpPr>
        <p:spPr>
          <a:xfrm>
            <a:off x="198275" y="4629250"/>
            <a:ext cx="23211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pic>
        <p:nvPicPr>
          <p:cNvPr id="353" name="Shape 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88" y="1276125"/>
            <a:ext cx="8665025" cy="28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>
            <a:spLocks noGrp="1"/>
          </p:cNvSpPr>
          <p:nvPr>
            <p:ph type="title"/>
          </p:nvPr>
        </p:nvSpPr>
        <p:spPr>
          <a:xfrm>
            <a:off x="819150" y="2157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Continued</a:t>
            </a:r>
            <a:endParaRPr/>
          </a:p>
        </p:txBody>
      </p:sp>
      <p:sp>
        <p:nvSpPr>
          <p:cNvPr id="359" name="Shape 35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360" name="Shape 360"/>
          <p:cNvSpPr txBox="1"/>
          <p:nvPr/>
        </p:nvSpPr>
        <p:spPr>
          <a:xfrm>
            <a:off x="221600" y="4618650"/>
            <a:ext cx="22044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pic>
        <p:nvPicPr>
          <p:cNvPr id="361" name="Shape 3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575" y="949550"/>
            <a:ext cx="6614842" cy="366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Week’s Deliverables</a:t>
            </a:r>
            <a:endParaRPr/>
          </a:p>
        </p:txBody>
      </p:sp>
      <p:sp>
        <p:nvSpPr>
          <p:cNvPr id="367" name="Shape 367"/>
          <p:cNvSpPr txBox="1">
            <a:spLocks noGrp="1"/>
          </p:cNvSpPr>
          <p:nvPr>
            <p:ph type="body" idx="1"/>
          </p:nvPr>
        </p:nvSpPr>
        <p:spPr>
          <a:xfrm>
            <a:off x="819150" y="1335350"/>
            <a:ext cx="7505700" cy="32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Jeremiah McCutcheon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Acquire IP camera and start configuring communication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Begin writing image processing code</a:t>
            </a:r>
            <a:endParaRPr sz="18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David Koblah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Begin writing code for UART Bluetooth communication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Research integrating Bluetooth and IP communication into one UI</a:t>
            </a:r>
            <a:endParaRPr sz="18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Michael Bates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Write skeleton code for MSP Board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Integrate sensors into system.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368" name="Shape 36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369" name="Shape 369"/>
          <p:cNvSpPr txBox="1"/>
          <p:nvPr/>
        </p:nvSpPr>
        <p:spPr>
          <a:xfrm>
            <a:off x="209950" y="4630325"/>
            <a:ext cx="2286000" cy="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>
            <a:spLocks noGrp="1"/>
          </p:cNvSpPr>
          <p:nvPr>
            <p:ph type="title"/>
          </p:nvPr>
        </p:nvSpPr>
        <p:spPr>
          <a:xfrm>
            <a:off x="885025" y="104975"/>
            <a:ext cx="75057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Shape 375"/>
          <p:cNvSpPr txBox="1">
            <a:spLocks noGrp="1"/>
          </p:cNvSpPr>
          <p:nvPr>
            <p:ph type="body" idx="1"/>
          </p:nvPr>
        </p:nvSpPr>
        <p:spPr>
          <a:xfrm>
            <a:off x="230550" y="632675"/>
            <a:ext cx="8682900" cy="40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Sparkfun Rover 5 Robot Platform, </a:t>
            </a:r>
            <a:r>
              <a:rPr lang="en" u="sng">
                <a:solidFill>
                  <a:schemeClr val="accent5"/>
                </a:solidFill>
                <a:hlinkClick r:id="rId3"/>
              </a:rPr>
              <a:t>https://www.sparkfun.com/products/10336</a:t>
            </a:r>
            <a:r>
              <a:rPr lang="en"/>
              <a:t> 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[2] ST Microelectronics H-Bridge dual motor controller : </a:t>
            </a:r>
            <a:r>
              <a:rPr lang="en" u="sng">
                <a:solidFill>
                  <a:schemeClr val="accent5"/>
                </a:solidFill>
                <a:hlinkClick r:id="rId4"/>
              </a:rPr>
              <a:t>http://www.st.com/en/motor-drivers/l298.html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[3] MAGENDARA WIFI Camera, Mini Wireless Camera 1080P Camera with Motion Detection, </a:t>
            </a:r>
            <a:r>
              <a:rPr lang="en" u="sng">
                <a:solidFill>
                  <a:schemeClr val="accent5"/>
                </a:solidFill>
                <a:hlinkClick r:id="rId5"/>
              </a:rPr>
              <a:t>http://www.spygearco.net/shop/surveillance-cameras/hidden-cameras/magendara-wifi-camera-mini-wireless-camera-1080p-camera-with-motion-detection/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[4] Servo Wiring Information, Servos and How They Are Wired,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http://www.fatlion.com/sailplanes/servos.html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[5] Announced Specification of HS-422 Standard Deluxe Servo, </a:t>
            </a:r>
            <a:r>
              <a:rPr lang="en" u="sng">
                <a:solidFill>
                  <a:schemeClr val="hlink"/>
                </a:solidFill>
                <a:hlinkClick r:id="rId7"/>
              </a:rPr>
              <a:t>http://wcours.gel.ulaval.ca/2015/h/GEL3014/default/8fichiers/fichiers/Servo_HS422.pdf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[6] Sparkfun, Sparkfun Bluetooth Modem-BlueSMiRF Silver, </a:t>
            </a:r>
            <a:r>
              <a:rPr lang="en" u="sng">
                <a:solidFill>
                  <a:schemeClr val="accent5"/>
                </a:solidFill>
                <a:hlinkClick r:id="rId8"/>
              </a:rPr>
              <a:t>https://www.sparkfun.com/products/12577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[7] Texas Instruments User’s Guide, MSP430F5529 Launchpad Development Kit, </a:t>
            </a:r>
            <a:r>
              <a:rPr lang="en" u="sng">
                <a:solidFill>
                  <a:schemeClr val="accent5"/>
                </a:solidFill>
                <a:hlinkClick r:id="rId9"/>
              </a:rPr>
              <a:t>http://www.ti.com/lit/ug/slau533d/slau533d.pdf</a:t>
            </a:r>
            <a:endParaRPr/>
          </a:p>
        </p:txBody>
      </p:sp>
      <p:sp>
        <p:nvSpPr>
          <p:cNvPr id="376" name="Shape 37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>
            <a:spLocks noGrp="1"/>
          </p:cNvSpPr>
          <p:nvPr>
            <p:ph type="title"/>
          </p:nvPr>
        </p:nvSpPr>
        <p:spPr>
          <a:xfrm>
            <a:off x="819150" y="4024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Continued</a:t>
            </a:r>
            <a:endParaRPr/>
          </a:p>
        </p:txBody>
      </p:sp>
      <p:sp>
        <p:nvSpPr>
          <p:cNvPr id="382" name="Shape 382"/>
          <p:cNvSpPr txBox="1">
            <a:spLocks noGrp="1"/>
          </p:cNvSpPr>
          <p:nvPr>
            <p:ph type="body" idx="1"/>
          </p:nvPr>
        </p:nvSpPr>
        <p:spPr>
          <a:xfrm>
            <a:off x="224700" y="1547500"/>
            <a:ext cx="8694600" cy="22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[8] File: MSP-EXP430F5529LP QSG PinOut.png,  </a:t>
            </a:r>
            <a:r>
              <a:rPr lang="en" u="sng">
                <a:solidFill>
                  <a:schemeClr val="accent5"/>
                </a:solidFill>
                <a:hlinkClick r:id="rId3"/>
              </a:rPr>
              <a:t>http://processors.wiki.ti.com/index.php/File:MSP-EXP430F5529LP_QSG_PinOut.png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[9] Adafruit, Sharp GP2Y0D810Z0F Digital Distance Sensor with Pololu Carrier,  </a:t>
            </a:r>
            <a:r>
              <a:rPr lang="en" u="sng">
                <a:solidFill>
                  <a:schemeClr val="accent5"/>
                </a:solidFill>
                <a:hlinkClick r:id="rId4"/>
              </a:rPr>
              <a:t>https://www.adafruit.com/product/1927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[10] Pololu Robotics and Electronics, Pololu Carrier with Sharp GP2Y0D810Z0F Digital Distance Sensor, </a:t>
            </a:r>
            <a:r>
              <a:rPr lang="en" u="sng">
                <a:solidFill>
                  <a:schemeClr val="accent5"/>
                </a:solidFill>
                <a:hlinkClick r:id="rId5"/>
              </a:rPr>
              <a:t>https://www.pololu.com/product/1134/specs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83" name="Shape 38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>
            <a:spLocks noGrp="1"/>
          </p:cNvSpPr>
          <p:nvPr>
            <p:ph type="title"/>
          </p:nvPr>
        </p:nvSpPr>
        <p:spPr>
          <a:xfrm>
            <a:off x="2949600" y="2094450"/>
            <a:ext cx="32448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Questions?</a:t>
            </a:r>
            <a:endParaRPr sz="4800"/>
          </a:p>
        </p:txBody>
      </p:sp>
      <p:sp>
        <p:nvSpPr>
          <p:cNvPr id="389" name="Shape 38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4475" y="969750"/>
            <a:ext cx="5863575" cy="384764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819150" y="3418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Diagram</a:t>
            </a:r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45" name="Shape 145"/>
          <p:cNvSpPr txBox="1"/>
          <p:nvPr/>
        </p:nvSpPr>
        <p:spPr>
          <a:xfrm>
            <a:off x="219400" y="4629250"/>
            <a:ext cx="22428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Division of labor</a:t>
            </a:r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Jeremiah: Camera research, system concept development, and locating parts</a:t>
            </a:r>
            <a:endParaRPr sz="1800"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/>
              <a:t>David: Microcontroller research, initial hardware design, and H-Bridge</a:t>
            </a:r>
            <a:endParaRPr sz="1800" b="1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/>
              <a:t>Michael: Sensor research, wireless communication research, and retrieving parts</a:t>
            </a:r>
            <a:endParaRPr sz="1800" b="1"/>
          </a:p>
        </p:txBody>
      </p:sp>
      <p:sp>
        <p:nvSpPr>
          <p:cNvPr id="152" name="Shape 15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53" name="Shape 153"/>
          <p:cNvSpPr txBox="1"/>
          <p:nvPr/>
        </p:nvSpPr>
        <p:spPr>
          <a:xfrm>
            <a:off x="221600" y="4653650"/>
            <a:ext cx="2449200" cy="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Safety Concerns</a:t>
            </a:r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595200" y="1455100"/>
            <a:ext cx="7729800" cy="29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The items we have procured so far needed to be checked for near-optimum condition. That included: </a:t>
            </a:r>
            <a:endParaRPr sz="1600" b="1"/>
          </a:p>
          <a:p>
            <a:pPr marL="457200" lvl="0" indent="-330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b="1"/>
              <a:t> Scoping ports and pins for digital and analog signals.</a:t>
            </a:r>
            <a:endParaRPr sz="1600" b="1"/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b="1"/>
              <a:t>Managing wiring and cables to prevent short circuits and loose wiring.</a:t>
            </a:r>
            <a:endParaRPr sz="1600" b="1"/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b="1"/>
              <a:t>Using appropriate voltages and currents for test functionality</a:t>
            </a:r>
            <a:endParaRPr sz="1600" b="1"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/>
              <a:t>We will face issues as we dig into the assembling of our system.</a:t>
            </a:r>
            <a:endParaRPr sz="1600" b="1"/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209950" y="4630325"/>
            <a:ext cx="2670900" cy="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819150" y="2741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Week’s Deliverables</a:t>
            </a:r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819150" y="917700"/>
            <a:ext cx="7505700" cy="3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Planning Phase</a:t>
            </a:r>
            <a:endParaRPr sz="1800"/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Determine a basic system overview 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endParaRPr sz="1800"/>
          </a:p>
          <a:p>
            <a: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Determine what components are needed 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endParaRPr sz="1800"/>
          </a:p>
          <a:p>
            <a: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Determine best ways to interface components 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endParaRPr sz="1800"/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Determine Project Flow and Milestones 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endParaRPr sz="1800"/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Assign Division of Labor 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endParaRPr sz="1800"/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Determine/Create a GANTT Chart and Budget 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endParaRPr sz="1800"/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Research Components 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endParaRPr sz="1800"/>
          </a:p>
          <a:p>
            <a:pPr marL="0" lvl="0" indent="45720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 </a:t>
            </a:r>
            <a:endParaRPr sz="1800"/>
          </a:p>
        </p:txBody>
      </p:sp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69" name="Shape 169"/>
          <p:cNvSpPr txBox="1"/>
          <p:nvPr/>
        </p:nvSpPr>
        <p:spPr>
          <a:xfrm>
            <a:off x="198275" y="4607000"/>
            <a:ext cx="23325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 descr="Rover 5 Robot Platform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3925" y="845600"/>
            <a:ext cx="3729625" cy="372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Rover 5 Robot Platform</a:t>
            </a:r>
            <a:endParaRPr/>
          </a:p>
        </p:txBody>
      </p:sp>
      <p:sp>
        <p:nvSpPr>
          <p:cNvPr id="176" name="Shape 17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77" name="Shape 177"/>
          <p:cNvSpPr txBox="1"/>
          <p:nvPr/>
        </p:nvSpPr>
        <p:spPr>
          <a:xfrm>
            <a:off x="221600" y="4537000"/>
            <a:ext cx="2624100" cy="4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3349775" y="4536325"/>
            <a:ext cx="3422700" cy="4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SparkFun: Rover 5 Robot Platform [1]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H-Bridge</a:t>
            </a:r>
            <a:endParaRPr/>
          </a:p>
        </p:txBody>
      </p:sp>
      <p:pic>
        <p:nvPicPr>
          <p:cNvPr id="184" name="Shape 1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64150" y="1293238"/>
            <a:ext cx="5888800" cy="318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86" name="Shape 186"/>
          <p:cNvSpPr txBox="1"/>
          <p:nvPr/>
        </p:nvSpPr>
        <p:spPr>
          <a:xfrm>
            <a:off x="198275" y="4618650"/>
            <a:ext cx="2799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3441900" y="4629250"/>
            <a:ext cx="4533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 Microelectronics: Dual Full Bridge Driver [2]</a:t>
            </a:r>
            <a:endParaRPr/>
          </a:p>
        </p:txBody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53900" y="1391600"/>
            <a:ext cx="2529000" cy="29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Enable A: controls the Right track</a:t>
            </a:r>
            <a:endParaRPr sz="1200" b="1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Enable B: controls the Left track</a:t>
            </a:r>
            <a:endParaRPr sz="1200" b="1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In 1: Right track forward</a:t>
            </a:r>
            <a:endParaRPr sz="1200" b="1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In 2: Right track reverse</a:t>
            </a:r>
            <a:endParaRPr sz="1200" b="1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In 3: Left track forward</a:t>
            </a:r>
            <a:endParaRPr sz="1200" b="1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In 4: Left track reverse</a:t>
            </a:r>
            <a:endParaRPr sz="1200" b="1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 b="1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89" name="Shape 189"/>
          <p:cNvPicPr preferRelativeResize="0"/>
          <p:nvPr/>
        </p:nvPicPr>
        <p:blipFill rotWithShape="1">
          <a:blip r:embed="rId4">
            <a:alphaModFix/>
          </a:blip>
          <a:srcRect b="11940"/>
          <a:stretch/>
        </p:blipFill>
        <p:spPr>
          <a:xfrm>
            <a:off x="7477125" y="591600"/>
            <a:ext cx="1311275" cy="10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Flags</a:t>
            </a:r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96" name="Shape 196"/>
          <p:cNvSpPr txBox="1"/>
          <p:nvPr/>
        </p:nvSpPr>
        <p:spPr>
          <a:xfrm>
            <a:off x="198275" y="4618650"/>
            <a:ext cx="2799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4114800" y="1800200"/>
            <a:ext cx="1803300" cy="954600"/>
          </a:xfrm>
          <a:prstGeom prst="rect">
            <a:avLst/>
          </a:prstGeom>
          <a:solidFill>
            <a:srgbClr val="FF993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8" name="Shape 198"/>
          <p:cNvCxnSpPr>
            <a:stCxn id="197" idx="0"/>
          </p:cNvCxnSpPr>
          <p:nvPr/>
        </p:nvCxnSpPr>
        <p:spPr>
          <a:xfrm rot="10800000">
            <a:off x="5016450" y="1384400"/>
            <a:ext cx="0" cy="41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99" name="Shape 199"/>
          <p:cNvCxnSpPr>
            <a:stCxn id="197" idx="2"/>
          </p:cNvCxnSpPr>
          <p:nvPr/>
        </p:nvCxnSpPr>
        <p:spPr>
          <a:xfrm>
            <a:off x="5016450" y="2754800"/>
            <a:ext cx="0" cy="90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00" name="Shape 200"/>
          <p:cNvCxnSpPr/>
          <p:nvPr/>
        </p:nvCxnSpPr>
        <p:spPr>
          <a:xfrm>
            <a:off x="3860700" y="3657500"/>
            <a:ext cx="2311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01" name="Shape 201"/>
          <p:cNvSpPr/>
          <p:nvPr/>
        </p:nvSpPr>
        <p:spPr>
          <a:xfrm>
            <a:off x="4808550" y="968600"/>
            <a:ext cx="415800" cy="415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4267200" y="3365600"/>
            <a:ext cx="1498500" cy="2919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2832600" y="996600"/>
            <a:ext cx="1434600" cy="31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Ball Bearing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Flag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Bluetooth Emitter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941</Words>
  <Application>Microsoft Office PowerPoint</Application>
  <PresentationFormat>On-screen Show (16:9)</PresentationFormat>
  <Paragraphs>165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Cambria</vt:lpstr>
      <vt:lpstr>Calibri</vt:lpstr>
      <vt:lpstr>Arial</vt:lpstr>
      <vt:lpstr>Nunito</vt:lpstr>
      <vt:lpstr>Shift</vt:lpstr>
      <vt:lpstr>Autonomous Flag Finder Burnout Squad</vt:lpstr>
      <vt:lpstr>System Description</vt:lpstr>
      <vt:lpstr>System Diagram</vt:lpstr>
      <vt:lpstr>Division of labor</vt:lpstr>
      <vt:lpstr>Safety Concerns</vt:lpstr>
      <vt:lpstr>This Week’s Deliverables</vt:lpstr>
      <vt:lpstr>Rover 5 Robot Platform</vt:lpstr>
      <vt:lpstr>H-Bridge</vt:lpstr>
      <vt:lpstr>Flags</vt:lpstr>
      <vt:lpstr>MAGENDARA WIFI Camera</vt:lpstr>
      <vt:lpstr>MAGENDARA WIFI Camera</vt:lpstr>
      <vt:lpstr>HS-422 Servo Motor</vt:lpstr>
      <vt:lpstr>Bluetooth Smirf</vt:lpstr>
      <vt:lpstr>MSP430F5529</vt:lpstr>
      <vt:lpstr>Advantages of F5529 vs G2553 </vt:lpstr>
      <vt:lpstr>MSP430F5529 Pinout</vt:lpstr>
      <vt:lpstr>Powering the MSP430F5529</vt:lpstr>
      <vt:lpstr>Pololu Carrier with Sharp GP2Y0D810Z0F Digital Distance Sensor</vt:lpstr>
      <vt:lpstr>Pololu Carrier and Sharp Sensor Specs</vt:lpstr>
      <vt:lpstr>Pololu Carrier Schematic</vt:lpstr>
      <vt:lpstr>Gantt Chart</vt:lpstr>
      <vt:lpstr>Budget</vt:lpstr>
      <vt:lpstr>Budget Continued</vt:lpstr>
      <vt:lpstr>Next Week’s Deliverables</vt:lpstr>
      <vt:lpstr>References </vt:lpstr>
      <vt:lpstr>References Continued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Flag Finder Burnout Squad</dc:title>
  <cp:lastModifiedBy>Bates, Mike</cp:lastModifiedBy>
  <cp:revision>1</cp:revision>
  <dcterms:modified xsi:type="dcterms:W3CDTF">2018-02-08T04:12:42Z</dcterms:modified>
</cp:coreProperties>
</file>